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4" r:id="rId2"/>
  </p:sldIdLst>
  <p:sldSz cx="10058400" cy="7772400"/>
  <p:notesSz cx="9363075" cy="7077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D93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16" autoAdjust="0"/>
    <p:restoredTop sz="94660"/>
  </p:normalViewPr>
  <p:slideViewPr>
    <p:cSldViewPr snapToGrid="0" showGuides="1">
      <p:cViewPr>
        <p:scale>
          <a:sx n="68" d="100"/>
          <a:sy n="68" d="100"/>
        </p:scale>
        <p:origin x="1680" y="-1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7650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3838" y="0"/>
            <a:ext cx="4057650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25CF5-29FF-6141-BD8D-6040E794760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35313" y="884238"/>
            <a:ext cx="3092450" cy="2389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625" y="3405188"/>
            <a:ext cx="7489825" cy="2787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23063"/>
            <a:ext cx="4057650" cy="354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3838" y="6723063"/>
            <a:ext cx="4057650" cy="354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8C319-2EAE-1D42-9029-7CC131183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4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7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4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89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1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2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6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099F-A7B6-4915-8995-73C6EE3BC9F1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6FA81-8E61-49EB-95E7-93C56096E5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hyperlink" Target="http://www.google.com/url?sa=i&amp;rct=j&amp;q=&amp;esrc=s&amp;source=images&amp;cd=&amp;cad=rja&amp;uact=8&amp;docid=qCSZ0OmGNUjsOM&amp;tbnid=GIeCEi8KNS6BsM:&amp;ved=0CAUQjRw&amp;url=http://www.charlotteacademyofmusic.com/inTune/March20122_000.html&amp;ei=eOHnU8CPGMmYyASs9YGwBA&amp;psig=AFQjCN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2E9318-6493-4A5F-8EFC-01123505C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92593"/>
              </p:ext>
            </p:extLst>
          </p:nvPr>
        </p:nvGraphicFramePr>
        <p:xfrm>
          <a:off x="267628" y="211873"/>
          <a:ext cx="9537194" cy="735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203">
                  <a:extLst>
                    <a:ext uri="{9D8B030D-6E8A-4147-A177-3AD203B41FA5}">
                      <a16:colId xmlns:a16="http://schemas.microsoft.com/office/drawing/2014/main" val="2908594127"/>
                    </a:ext>
                  </a:extLst>
                </a:gridCol>
                <a:gridCol w="1456972">
                  <a:extLst>
                    <a:ext uri="{9D8B030D-6E8A-4147-A177-3AD203B41FA5}">
                      <a16:colId xmlns:a16="http://schemas.microsoft.com/office/drawing/2014/main" val="1579813471"/>
                    </a:ext>
                  </a:extLst>
                </a:gridCol>
                <a:gridCol w="1456972">
                  <a:extLst>
                    <a:ext uri="{9D8B030D-6E8A-4147-A177-3AD203B41FA5}">
                      <a16:colId xmlns:a16="http://schemas.microsoft.com/office/drawing/2014/main" val="1873970663"/>
                    </a:ext>
                  </a:extLst>
                </a:gridCol>
                <a:gridCol w="1456972">
                  <a:extLst>
                    <a:ext uri="{9D8B030D-6E8A-4147-A177-3AD203B41FA5}">
                      <a16:colId xmlns:a16="http://schemas.microsoft.com/office/drawing/2014/main" val="1845898710"/>
                    </a:ext>
                  </a:extLst>
                </a:gridCol>
                <a:gridCol w="1456972">
                  <a:extLst>
                    <a:ext uri="{9D8B030D-6E8A-4147-A177-3AD203B41FA5}">
                      <a16:colId xmlns:a16="http://schemas.microsoft.com/office/drawing/2014/main" val="2524816102"/>
                    </a:ext>
                  </a:extLst>
                </a:gridCol>
                <a:gridCol w="1456972">
                  <a:extLst>
                    <a:ext uri="{9D8B030D-6E8A-4147-A177-3AD203B41FA5}">
                      <a16:colId xmlns:a16="http://schemas.microsoft.com/office/drawing/2014/main" val="3217427459"/>
                    </a:ext>
                  </a:extLst>
                </a:gridCol>
                <a:gridCol w="1175131">
                  <a:extLst>
                    <a:ext uri="{9D8B030D-6E8A-4147-A177-3AD203B41FA5}">
                      <a16:colId xmlns:a16="http://schemas.microsoft.com/office/drawing/2014/main" val="3308804576"/>
                    </a:ext>
                  </a:extLst>
                </a:gridCol>
              </a:tblGrid>
              <a:tr h="1235404">
                <a:tc gridSpan="7">
                  <a:txBody>
                    <a:bodyPr/>
                    <a:lstStyle/>
                    <a:p>
                      <a:pPr algn="l"/>
                      <a:r>
                        <a:rPr lang="en-US" sz="6000" dirty="0">
                          <a:solidFill>
                            <a:schemeClr val="tx1"/>
                          </a:solidFill>
                          <a:latin typeface="AGLikeABoss" panose="02000603000000000000" pitchFamily="2" charset="0"/>
                          <a:ea typeface="AGLikeABoss" panose="02000603000000000000" pitchFamily="2" charset="0"/>
                        </a:rPr>
                        <a:t>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26898"/>
                  </a:ext>
                </a:extLst>
              </a:tr>
              <a:tr h="4452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Sunday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28442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957460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97025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64953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pPr marL="0" marR="0" lvl="0" indent="0" algn="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pPr marL="0" marR="0" lvl="0" indent="0" algn="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83430"/>
                  </a:ext>
                </a:extLst>
              </a:tr>
              <a:tr h="1135821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05774"/>
                  </a:ext>
                </a:extLst>
              </a:tr>
            </a:tbl>
          </a:graphicData>
        </a:graphic>
      </p:graphicFrame>
      <p:pic>
        <p:nvPicPr>
          <p:cNvPr id="3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C5F9859B-717A-46F1-AF16-7B5A85364A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320" y="254376"/>
            <a:ext cx="4935183" cy="9278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738DFB-4730-44A3-BE26-0A8DF6E3B27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64"/>
          <a:stretch/>
        </p:blipFill>
        <p:spPr>
          <a:xfrm>
            <a:off x="409888" y="237368"/>
            <a:ext cx="1749685" cy="12489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CD7200-2710-4BED-BBC4-DCDF57BF88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81" y="278466"/>
            <a:ext cx="1200636" cy="1207840"/>
          </a:xfrm>
          <a:prstGeom prst="rect">
            <a:avLst/>
          </a:prstGeom>
        </p:spPr>
      </p:pic>
      <p:sp>
        <p:nvSpPr>
          <p:cNvPr id="21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6034163" y="3028077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22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5710090" y="4216728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23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5982879" y="6455893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09D3469-761E-4B1D-8905-D92FF6F24A07}"/>
              </a:ext>
            </a:extLst>
          </p:cNvPr>
          <p:cNvGrpSpPr/>
          <p:nvPr/>
        </p:nvGrpSpPr>
        <p:grpSpPr>
          <a:xfrm>
            <a:off x="5821911" y="5894795"/>
            <a:ext cx="1180243" cy="465061"/>
            <a:chOff x="1576251" y="3871181"/>
            <a:chExt cx="1180243" cy="465061"/>
          </a:xfrm>
        </p:grpSpPr>
        <p:sp>
          <p:nvSpPr>
            <p:cNvPr id="31" name="TextBox 26">
              <a:extLst>
                <a:ext uri="{FF2B5EF4-FFF2-40B4-BE49-F238E27FC236}">
                  <a16:creationId xmlns:a16="http://schemas.microsoft.com/office/drawing/2014/main" id="{B0315297-D9BF-4F56-BC98-4A3178385337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381000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 i="1" dirty="0">
                  <a:solidFill>
                    <a:srgbClr val="FF0000"/>
                  </a:solidFill>
                </a:rPr>
                <a:t>No School</a:t>
              </a:r>
            </a:p>
            <a:p>
              <a:r>
                <a:rPr lang="en-US" sz="700" dirty="0">
                  <a:solidFill>
                    <a:srgbClr val="FF0000"/>
                  </a:solidFill>
                </a:rPr>
                <a:t>Holiday</a:t>
              </a: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0DCC4DAF-E831-426D-9974-5FFDEF33C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68677" y="3871181"/>
              <a:ext cx="387817" cy="304800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09D3469-761E-4B1D-8905-D92FF6F24A07}"/>
              </a:ext>
            </a:extLst>
          </p:cNvPr>
          <p:cNvGrpSpPr/>
          <p:nvPr/>
        </p:nvGrpSpPr>
        <p:grpSpPr>
          <a:xfrm>
            <a:off x="7272981" y="5723803"/>
            <a:ext cx="1066800" cy="647700"/>
            <a:chOff x="1576251" y="3688542"/>
            <a:chExt cx="1066800" cy="647700"/>
          </a:xfrm>
        </p:grpSpPr>
        <p:sp>
          <p:nvSpPr>
            <p:cNvPr id="36" name="TextBox 26">
              <a:extLst>
                <a:ext uri="{FF2B5EF4-FFF2-40B4-BE49-F238E27FC236}">
                  <a16:creationId xmlns:a16="http://schemas.microsoft.com/office/drawing/2014/main" id="{B0315297-D9BF-4F56-BC98-4A3178385337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381000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 i="1" dirty="0">
                  <a:solidFill>
                    <a:srgbClr val="FF0000"/>
                  </a:solidFill>
                </a:rPr>
                <a:t>No School</a:t>
              </a:r>
            </a:p>
            <a:p>
              <a:r>
                <a:rPr lang="en-US" sz="700" dirty="0">
                  <a:solidFill>
                    <a:srgbClr val="FF0000"/>
                  </a:solidFill>
                </a:rPr>
                <a:t>Holiday</a:t>
              </a: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0DCC4DAF-E831-426D-9974-5FFDEF33C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6251" y="3688542"/>
              <a:ext cx="387817" cy="304800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09D3469-761E-4B1D-8905-D92FF6F24A07}"/>
              </a:ext>
            </a:extLst>
          </p:cNvPr>
          <p:cNvGrpSpPr/>
          <p:nvPr/>
        </p:nvGrpSpPr>
        <p:grpSpPr>
          <a:xfrm>
            <a:off x="4343883" y="5704753"/>
            <a:ext cx="1066800" cy="647700"/>
            <a:chOff x="1576251" y="3688542"/>
            <a:chExt cx="1066800" cy="647700"/>
          </a:xfrm>
        </p:grpSpPr>
        <p:sp>
          <p:nvSpPr>
            <p:cNvPr id="42" name="TextBox 26">
              <a:extLst>
                <a:ext uri="{FF2B5EF4-FFF2-40B4-BE49-F238E27FC236}">
                  <a16:creationId xmlns:a16="http://schemas.microsoft.com/office/drawing/2014/main" id="{B0315297-D9BF-4F56-BC98-4A3178385337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381000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 i="1" dirty="0">
                  <a:solidFill>
                    <a:srgbClr val="FF0000"/>
                  </a:solidFill>
                </a:rPr>
                <a:t>No School</a:t>
              </a:r>
            </a:p>
            <a:p>
              <a:r>
                <a:rPr lang="en-US" sz="700" dirty="0">
                  <a:solidFill>
                    <a:srgbClr val="FF0000"/>
                  </a:solidFill>
                </a:rPr>
                <a:t>Holiday</a:t>
              </a:r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0DCC4DAF-E831-426D-9974-5FFDEF33C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6251" y="3688542"/>
              <a:ext cx="387817" cy="3048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09D3469-761E-4B1D-8905-D92FF6F24A07}"/>
              </a:ext>
            </a:extLst>
          </p:cNvPr>
          <p:cNvGrpSpPr/>
          <p:nvPr/>
        </p:nvGrpSpPr>
        <p:grpSpPr>
          <a:xfrm>
            <a:off x="2865855" y="5734999"/>
            <a:ext cx="1066800" cy="647700"/>
            <a:chOff x="1576251" y="3688542"/>
            <a:chExt cx="1066800" cy="647700"/>
          </a:xfrm>
        </p:grpSpPr>
        <p:sp>
          <p:nvSpPr>
            <p:cNvPr id="45" name="TextBox 26">
              <a:extLst>
                <a:ext uri="{FF2B5EF4-FFF2-40B4-BE49-F238E27FC236}">
                  <a16:creationId xmlns:a16="http://schemas.microsoft.com/office/drawing/2014/main" id="{B0315297-D9BF-4F56-BC98-4A3178385337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381000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 i="1" dirty="0">
                  <a:solidFill>
                    <a:srgbClr val="FF0000"/>
                  </a:solidFill>
                </a:rPr>
                <a:t>No School</a:t>
              </a:r>
            </a:p>
            <a:p>
              <a:r>
                <a:rPr lang="en-US" sz="700" dirty="0">
                  <a:solidFill>
                    <a:srgbClr val="FF0000"/>
                  </a:solidFill>
                </a:rPr>
                <a:t>Holiday</a:t>
              </a:r>
            </a:p>
          </p:txBody>
        </p:sp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0DCC4DAF-E831-426D-9974-5FFDEF33C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6251" y="3688542"/>
              <a:ext cx="387817" cy="30480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09D3469-761E-4B1D-8905-D92FF6F24A07}"/>
              </a:ext>
            </a:extLst>
          </p:cNvPr>
          <p:cNvGrpSpPr/>
          <p:nvPr/>
        </p:nvGrpSpPr>
        <p:grpSpPr>
          <a:xfrm>
            <a:off x="1417852" y="5742395"/>
            <a:ext cx="1066800" cy="647700"/>
            <a:chOff x="1576251" y="3688542"/>
            <a:chExt cx="1066800" cy="647700"/>
          </a:xfrm>
        </p:grpSpPr>
        <p:sp>
          <p:nvSpPr>
            <p:cNvPr id="48" name="TextBox 26">
              <a:extLst>
                <a:ext uri="{FF2B5EF4-FFF2-40B4-BE49-F238E27FC236}">
                  <a16:creationId xmlns:a16="http://schemas.microsoft.com/office/drawing/2014/main" id="{B0315297-D9BF-4F56-BC98-4A3178385337}"/>
                </a:ext>
              </a:extLst>
            </p:cNvPr>
            <p:cNvSpPr txBox="1"/>
            <p:nvPr/>
          </p:nvSpPr>
          <p:spPr>
            <a:xfrm>
              <a:off x="1576251" y="3955242"/>
              <a:ext cx="1066800" cy="381000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 i="1" dirty="0">
                  <a:solidFill>
                    <a:srgbClr val="FF0000"/>
                  </a:solidFill>
                </a:rPr>
                <a:t>No School</a:t>
              </a:r>
            </a:p>
            <a:p>
              <a:r>
                <a:rPr lang="en-US" sz="700" dirty="0">
                  <a:solidFill>
                    <a:srgbClr val="FF0000"/>
                  </a:solidFill>
                </a:rPr>
                <a:t>Holiday</a:t>
              </a:r>
            </a:p>
          </p:txBody>
        </p:sp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0DCC4DAF-E831-426D-9974-5FFDEF33C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6251" y="3688542"/>
              <a:ext cx="387817" cy="304800"/>
            </a:xfrm>
            <a:prstGeom prst="rect">
              <a:avLst/>
            </a:prstGeom>
          </p:spPr>
        </p:pic>
      </p:grpSp>
      <p:pic>
        <p:nvPicPr>
          <p:cNvPr id="54" name="Picture 4" descr="C:\Users\BridgePrepAcademy\AppData\Local\Microsoft\Windows\INetCache\IE\QRGASWKY\HappyVeteransDay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4609" y="4470169"/>
            <a:ext cx="681735" cy="683684"/>
          </a:xfrm>
          <a:prstGeom prst="rect">
            <a:avLst/>
          </a:prstGeom>
          <a:noFill/>
        </p:spPr>
      </p:pic>
      <p:sp>
        <p:nvSpPr>
          <p:cNvPr id="72" name="TextBox 11">
            <a:extLst>
              <a:ext uri="{FF2B5EF4-FFF2-40B4-BE49-F238E27FC236}">
                <a16:creationId xmlns:a16="http://schemas.microsoft.com/office/drawing/2014/main" id="{93A6F51A-7AC9-4A81-89D1-0707850DDCCE}"/>
              </a:ext>
            </a:extLst>
          </p:cNvPr>
          <p:cNvSpPr txBox="1"/>
          <p:nvPr/>
        </p:nvSpPr>
        <p:spPr>
          <a:xfrm>
            <a:off x="2911481" y="1105917"/>
            <a:ext cx="3807654" cy="384721"/>
          </a:xfrm>
          <a:prstGeom prst="rect">
            <a:avLst/>
          </a:prstGeom>
          <a:solidFill>
            <a:srgbClr val="FFFF66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Alexis Marie" pitchFamily="2" charset="0"/>
                <a:ea typeface="Alexis Marie" pitchFamily="2" charset="0"/>
              </a:rPr>
              <a:t>BridgePrep Academy of Orange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08919DB-559E-4294-AC7B-891CB820CDA6}"/>
              </a:ext>
            </a:extLst>
          </p:cNvPr>
          <p:cNvGrpSpPr/>
          <p:nvPr/>
        </p:nvGrpSpPr>
        <p:grpSpPr>
          <a:xfrm>
            <a:off x="126038" y="1873364"/>
            <a:ext cx="1567543" cy="1154713"/>
            <a:chOff x="336037" y="1797002"/>
            <a:chExt cx="1326891" cy="978390"/>
          </a:xfrm>
        </p:grpSpPr>
        <p:sp>
          <p:nvSpPr>
            <p:cNvPr id="74" name="TextBox 9">
              <a:extLst>
                <a:ext uri="{FF2B5EF4-FFF2-40B4-BE49-F238E27FC236}">
                  <a16:creationId xmlns:a16="http://schemas.microsoft.com/office/drawing/2014/main" id="{6700A27F-1983-46F0-94E4-90326E1E93C4}"/>
                </a:ext>
              </a:extLst>
            </p:cNvPr>
            <p:cNvSpPr txBox="1"/>
            <p:nvPr/>
          </p:nvSpPr>
          <p:spPr>
            <a:xfrm>
              <a:off x="336037" y="2227755"/>
              <a:ext cx="1326891" cy="5476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>
                  <a:latin typeface="+mj-lt"/>
                  <a:cs typeface="Arial" pitchFamily="34" charset="0"/>
                </a:rPr>
                <a:t>BridgePrep Academy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>
                  <a:latin typeface="+mj-lt"/>
                  <a:cs typeface="Arial" pitchFamily="34" charset="0"/>
                </a:rPr>
                <a:t>of  Orange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700" dirty="0">
                  <a:latin typeface="+mj-lt"/>
                </a:rPr>
                <a:t>5710 La Costa Dr.</a:t>
              </a:r>
              <a:br>
                <a:rPr lang="en-US" sz="700" dirty="0">
                  <a:latin typeface="+mj-lt"/>
                </a:rPr>
              </a:br>
              <a:r>
                <a:rPr lang="en-US" sz="700" dirty="0">
                  <a:latin typeface="+mj-lt"/>
                </a:rPr>
                <a:t>32807 </a:t>
              </a:r>
              <a:r>
                <a:rPr lang="en-US" sz="700" dirty="0" smtClean="0">
                  <a:latin typeface="+mj-lt"/>
                </a:rPr>
                <a:t>Orlando, FL</a:t>
              </a:r>
              <a:endParaRPr lang="en-US" sz="700" dirty="0">
                <a:latin typeface="+mj-lt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/>
                <a:t>(321) 775-2119</a:t>
              </a: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AD8DB94F-FB0B-4451-B6CF-74480FE167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9041" y="1797002"/>
              <a:ext cx="420882" cy="462316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4F65DB2-4904-4485-A6BC-2D82C9738BB0}"/>
              </a:ext>
            </a:extLst>
          </p:cNvPr>
          <p:cNvGrpSpPr/>
          <p:nvPr/>
        </p:nvGrpSpPr>
        <p:grpSpPr>
          <a:xfrm>
            <a:off x="1654114" y="1885404"/>
            <a:ext cx="4058396" cy="1071528"/>
            <a:chOff x="4112257" y="3872512"/>
            <a:chExt cx="3174646" cy="1230665"/>
          </a:xfrm>
        </p:grpSpPr>
        <p:sp>
          <p:nvSpPr>
            <p:cNvPr id="77" name="TextBox 13">
              <a:extLst>
                <a:ext uri="{FF2B5EF4-FFF2-40B4-BE49-F238E27FC236}">
                  <a16:creationId xmlns:a16="http://schemas.microsoft.com/office/drawing/2014/main" id="{7113B92F-6DD5-4BAE-847A-5B06E01F41D0}"/>
                </a:ext>
              </a:extLst>
            </p:cNvPr>
            <p:cNvSpPr txBox="1"/>
            <p:nvPr/>
          </p:nvSpPr>
          <p:spPr>
            <a:xfrm>
              <a:off x="4112257" y="3872512"/>
              <a:ext cx="3174646" cy="8404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u="sng" dirty="0">
                  <a:latin typeface="Arial Narrow" pitchFamily="34" charset="0"/>
                </a:rPr>
                <a:t>Our Mission Statement</a:t>
              </a:r>
            </a:p>
            <a:p>
              <a:pPr algn="ctr"/>
              <a:r>
                <a:rPr lang="en-US" sz="600" b="1" dirty="0">
                  <a:latin typeface="Arial Narrow" pitchFamily="34" charset="0"/>
                </a:rPr>
                <a:t>BridgePrep Academy believes every child learns best in a safe, nurturing and stimulating environment where high academic expectations, self-esteem, good character and an appreciation for the arts are promoted. BridgePrep Academy’s mission is to provide a challenging academic curriculum that will encompass an enriched Spanish language program, technology and experiences that will enable students to develop in all areas.</a:t>
              </a:r>
            </a:p>
            <a:p>
              <a:pPr algn="ctr"/>
              <a:r>
                <a:rPr lang="en-US" sz="600" b="1" dirty="0">
                  <a:latin typeface="Arial Narrow" pitchFamily="34" charset="0"/>
                </a:rPr>
                <a:t>BridgePrep Academy’s goal is to educate well rounded individuals and enable students</a:t>
              </a:r>
            </a:p>
            <a:p>
              <a:pPr algn="ctr"/>
              <a:r>
                <a:rPr lang="en-US" sz="600" b="1" dirty="0">
                  <a:latin typeface="Arial Narrow" pitchFamily="34" charset="0"/>
                </a:rPr>
                <a:t>to reach their maximum potential.</a:t>
              </a:r>
              <a:endParaRPr lang="en-US" sz="800" b="1" dirty="0">
                <a:latin typeface="Arial Narrow" pitchFamily="34" charset="0"/>
              </a:endParaRPr>
            </a:p>
          </p:txBody>
        </p:sp>
        <p:sp>
          <p:nvSpPr>
            <p:cNvPr id="78" name="TextBox 14">
              <a:extLst>
                <a:ext uri="{FF2B5EF4-FFF2-40B4-BE49-F238E27FC236}">
                  <a16:creationId xmlns:a16="http://schemas.microsoft.com/office/drawing/2014/main" id="{916C42AE-8809-4FA8-9812-CA6696AFDCBC}"/>
                </a:ext>
              </a:extLst>
            </p:cNvPr>
            <p:cNvSpPr txBox="1"/>
            <p:nvPr/>
          </p:nvSpPr>
          <p:spPr>
            <a:xfrm>
              <a:off x="4112257" y="4732017"/>
              <a:ext cx="3174646" cy="3711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83306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66612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49918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33224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16531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899837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383143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66449" algn="l" defTabSz="483306" rtl="0" eaLnBrk="1" latinLnBrk="0" hangingPunct="1">
                <a:defRPr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www.BridgePrepOrange.com</a:t>
              </a:r>
            </a:p>
            <a:p>
              <a:pPr algn="ctr"/>
              <a:r>
                <a:rPr lang="en-US" sz="700" dirty="0">
                  <a:solidFill>
                    <a:schemeClr val="bg1"/>
                  </a:solidFill>
                  <a:latin typeface="+mj-lt"/>
                </a:rPr>
                <a:t>https://www.facebook.com/BridgePrepAcademyofOrange/</a:t>
              </a:r>
            </a:p>
          </p:txBody>
        </p:sp>
      </p:grpSp>
      <p:sp>
        <p:nvSpPr>
          <p:cNvPr id="82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6017300" y="1885403"/>
            <a:ext cx="80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rgbClr val="0070C0"/>
                </a:solidFill>
              </a:rPr>
              <a:t>Middle School Lead Day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122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4402154" y="3066248"/>
            <a:ext cx="10085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i="1" dirty="0" smtClean="0">
                <a:solidFill>
                  <a:srgbClr val="0070C0"/>
                </a:solidFill>
              </a:rPr>
              <a:t>Early Dismissal </a:t>
            </a:r>
          </a:p>
          <a:p>
            <a:pPr algn="ctr"/>
            <a:r>
              <a:rPr lang="en-US" sz="700" i="1" dirty="0" smtClean="0">
                <a:solidFill>
                  <a:srgbClr val="0070C0"/>
                </a:solidFill>
              </a:rPr>
              <a:t>School T- Shirt 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sp>
        <p:nvSpPr>
          <p:cNvPr id="127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4464821" y="6687908"/>
            <a:ext cx="1008529" cy="594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94" b="1" dirty="0">
                <a:solidFill>
                  <a:srgbClr val="0070C0"/>
                </a:solidFill>
              </a:rPr>
              <a:t>School T-shirt Day</a:t>
            </a:r>
            <a:endParaRPr lang="en-US" sz="794" i="1" dirty="0">
              <a:solidFill>
                <a:srgbClr val="0070C0"/>
              </a:solidFill>
            </a:endParaRPr>
          </a:p>
          <a:p>
            <a:pPr algn="ctr"/>
            <a:r>
              <a:rPr lang="en-US" sz="794" b="1" dirty="0">
                <a:solidFill>
                  <a:srgbClr val="0070C0"/>
                </a:solidFill>
              </a:rPr>
              <a:t>with uniform bottom</a:t>
            </a:r>
          </a:p>
          <a:p>
            <a:pPr algn="ctr"/>
            <a:r>
              <a:rPr lang="en-US" sz="882" b="1" i="1" dirty="0">
                <a:solidFill>
                  <a:srgbClr val="0070C0"/>
                </a:solidFill>
              </a:rPr>
              <a:t>Early Dismissal </a:t>
            </a:r>
            <a:endParaRPr lang="en-US" sz="882" i="1" dirty="0">
              <a:solidFill>
                <a:srgbClr val="0070C0"/>
              </a:solidFill>
            </a:endParaRPr>
          </a:p>
        </p:txBody>
      </p:sp>
      <p:sp>
        <p:nvSpPr>
          <p:cNvPr id="141" name="TextBox 66">
            <a:extLst>
              <a:ext uri="{FF2B5EF4-FFF2-40B4-BE49-F238E27FC236}">
                <a16:creationId xmlns:a16="http://schemas.microsoft.com/office/drawing/2014/main" id="{B7E030EC-A2F1-4F81-9EA7-6FB081B6B5D1}"/>
              </a:ext>
            </a:extLst>
          </p:cNvPr>
          <p:cNvSpPr txBox="1"/>
          <p:nvPr/>
        </p:nvSpPr>
        <p:spPr>
          <a:xfrm>
            <a:off x="3215847" y="4831790"/>
            <a:ext cx="934929" cy="2959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29" b="1" dirty="0">
                <a:latin typeface="AbcTeacher" pitchFamily="2" charset="0"/>
              </a:rPr>
              <a:t>Bulldogs in Action </a:t>
            </a:r>
          </a:p>
          <a:p>
            <a:pPr algn="ctr"/>
            <a:r>
              <a:rPr lang="en-US" sz="794" b="1" dirty="0">
                <a:latin typeface="AbcTeacher" pitchFamily="2" charset="0"/>
              </a:rPr>
              <a:t> 9:00-10:00am</a:t>
            </a:r>
          </a:p>
        </p:txBody>
      </p:sp>
      <p:grpSp>
        <p:nvGrpSpPr>
          <p:cNvPr id="142" name="Group 141"/>
          <p:cNvGrpSpPr/>
          <p:nvPr/>
        </p:nvGrpSpPr>
        <p:grpSpPr>
          <a:xfrm>
            <a:off x="6004863" y="4376846"/>
            <a:ext cx="677694" cy="525019"/>
            <a:chOff x="1361823" y="4634360"/>
            <a:chExt cx="923459" cy="1062466"/>
          </a:xfrm>
        </p:grpSpPr>
        <p:sp>
          <p:nvSpPr>
            <p:cNvPr id="143" name="Text Box 15"/>
            <p:cNvSpPr txBox="1">
              <a:spLocks noChangeArrowheads="1"/>
            </p:cNvSpPr>
            <p:nvPr/>
          </p:nvSpPr>
          <p:spPr bwMode="auto">
            <a:xfrm>
              <a:off x="1361823" y="5137198"/>
              <a:ext cx="923459" cy="559628"/>
            </a:xfrm>
            <a:prstGeom prst="rect">
              <a:avLst/>
            </a:prstGeom>
            <a:solidFill>
              <a:srgbClr val="FFE1CC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2273" tIns="32273" rIns="32273" bIns="32273" numCol="1" anchor="t" anchorCtr="0" compatLnSpc="1">
              <a:prstTxWarp prst="textNoShape">
                <a:avLst/>
              </a:prstTxWarp>
            </a:bodyPr>
            <a:lstStyle/>
            <a:p>
              <a:pPr algn="ctr" defTabSz="80686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700" b="1" dirty="0">
                  <a:latin typeface="Century Gothic" panose="020B0502020202020204" pitchFamily="34" charset="0"/>
                  <a:cs typeface="Arial" pitchFamily="34" charset="0"/>
                </a:rPr>
                <a:t>Turkey Race Activity </a:t>
              </a:r>
            </a:p>
          </p:txBody>
        </p:sp>
        <p:pic>
          <p:nvPicPr>
            <p:cNvPr id="144" name="Picture 6" descr="http://3.bp.blogspot.com/-8Xl_fMHE9EE/UIdKESeitnI/AAAAAAAABw8/2DYOOufDugU/s1600/Turkey+3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23552" y="4634360"/>
              <a:ext cx="457200" cy="470555"/>
            </a:xfrm>
            <a:prstGeom prst="rect">
              <a:avLst/>
            </a:prstGeom>
            <a:noFill/>
          </p:spPr>
        </p:pic>
      </p:grpSp>
      <p:sp>
        <p:nvSpPr>
          <p:cNvPr id="145" name="Text Box 6">
            <a:extLst>
              <a:ext uri="{FF2B5EF4-FFF2-40B4-BE49-F238E27FC236}">
                <a16:creationId xmlns:a16="http://schemas.microsoft.com/office/drawing/2014/main" id="{01182A91-AA43-461A-B075-D4F8C18F2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230" y="6808852"/>
            <a:ext cx="663398" cy="4529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2273" tIns="32273" rIns="32273" bIns="32273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48330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794" i="1" dirty="0">
                <a:solidFill>
                  <a:srgbClr val="000000"/>
                </a:solidFill>
                <a:latin typeface="Cooper Black" pitchFamily="18" charset="0"/>
                <a:cs typeface="Arial" pitchFamily="34" charset="0"/>
              </a:rPr>
              <a:t>Student of</a:t>
            </a:r>
          </a:p>
          <a:p>
            <a:pPr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794" i="1" dirty="0">
                <a:solidFill>
                  <a:srgbClr val="000000"/>
                </a:solidFill>
                <a:latin typeface="Cooper Black" pitchFamily="18" charset="0"/>
                <a:cs typeface="Arial" pitchFamily="34" charset="0"/>
              </a:rPr>
              <a:t>the Month</a:t>
            </a:r>
          </a:p>
          <a:p>
            <a:pPr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794" i="1" dirty="0">
                <a:solidFill>
                  <a:srgbClr val="000000"/>
                </a:solidFill>
                <a:latin typeface="Cooper Black" pitchFamily="18" charset="0"/>
                <a:cs typeface="Arial" pitchFamily="34" charset="0"/>
              </a:rPr>
              <a:t>Ceremony</a:t>
            </a:r>
            <a:r>
              <a:rPr lang="en-US" sz="618" i="1" dirty="0">
                <a:solidFill>
                  <a:srgbClr val="000000"/>
                </a:solidFill>
                <a:latin typeface="Cooper Black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146" name="Picture 145" descr="ANd9GcSic_mulaoorY1-4L35vJximw8BkZU1lIxAFYL2Y2Ls8FajLJnQ">
            <a:hlinkClick r:id="rId9"/>
            <a:extLst>
              <a:ext uri="{FF2B5EF4-FFF2-40B4-BE49-F238E27FC236}">
                <a16:creationId xmlns:a16="http://schemas.microsoft.com/office/drawing/2014/main" id="{34022FD3-BD90-48CB-B0F4-9B9BE1DA1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6397" y="7085346"/>
            <a:ext cx="288255" cy="32975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48" name="Rectangle 147"/>
          <p:cNvSpPr/>
          <p:nvPr/>
        </p:nvSpPr>
        <p:spPr>
          <a:xfrm>
            <a:off x="7337046" y="2060460"/>
            <a:ext cx="907936" cy="630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94" dirty="0"/>
              <a:t>No Uniform $</a:t>
            </a:r>
            <a:r>
              <a:rPr lang="en-US" sz="794" dirty="0" smtClean="0"/>
              <a:t>1.00</a:t>
            </a:r>
          </a:p>
          <a:p>
            <a:pPr algn="ctr"/>
            <a:r>
              <a:rPr lang="en-US" sz="794" dirty="0" smtClean="0"/>
              <a:t> </a:t>
            </a:r>
            <a:r>
              <a:rPr lang="en-US" sz="794" dirty="0"/>
              <a:t>Ice Cream Sale $1.00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7340036" y="3213046"/>
            <a:ext cx="1054186" cy="4995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2" dirty="0" smtClean="0"/>
              <a:t>Pizza </a:t>
            </a:r>
            <a:r>
              <a:rPr lang="en-US" sz="882" dirty="0"/>
              <a:t>sale </a:t>
            </a:r>
            <a:r>
              <a:rPr lang="en-US" sz="882" dirty="0" smtClean="0"/>
              <a:t>$2.00</a:t>
            </a:r>
            <a:endParaRPr lang="en-US" sz="882" dirty="0"/>
          </a:p>
          <a:p>
            <a:pPr algn="ctr"/>
            <a:r>
              <a:rPr lang="en-US" sz="882" dirty="0"/>
              <a:t>No Uniform $1.00 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7293617" y="4280953"/>
            <a:ext cx="934931" cy="4916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ysClr val="windowText" lastClr="000000"/>
                </a:solidFill>
              </a:rPr>
              <a:t>Hispanic Heritage Family Event </a:t>
            </a:r>
          </a:p>
          <a:p>
            <a:pPr algn="ctr"/>
            <a:r>
              <a:rPr lang="en-US" sz="800" dirty="0" smtClean="0">
                <a:solidFill>
                  <a:sysClr val="windowText" lastClr="000000"/>
                </a:solidFill>
              </a:rPr>
              <a:t> </a:t>
            </a:r>
            <a:endParaRPr lang="en-US" sz="800" dirty="0">
              <a:solidFill>
                <a:sysClr val="windowText" lastClr="000000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6074993" y="7136821"/>
            <a:ext cx="616881" cy="3881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Title 1 Meeting </a:t>
            </a:r>
          </a:p>
          <a:p>
            <a:pPr algn="ctr"/>
            <a:r>
              <a:rPr lang="en-US" sz="900" dirty="0" smtClean="0"/>
              <a:t>5:00pm </a:t>
            </a:r>
            <a:endParaRPr lang="en-US" sz="900" dirty="0"/>
          </a:p>
        </p:txBody>
      </p:sp>
      <p:sp>
        <p:nvSpPr>
          <p:cNvPr id="152" name="Rectangle 151"/>
          <p:cNvSpPr/>
          <p:nvPr/>
        </p:nvSpPr>
        <p:spPr>
          <a:xfrm>
            <a:off x="3059763" y="6682388"/>
            <a:ext cx="730823" cy="617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Academic Support 4:00- 5:45pm </a:t>
            </a:r>
            <a:endParaRPr lang="en-US" sz="800" dirty="0"/>
          </a:p>
        </p:txBody>
      </p:sp>
      <p:sp>
        <p:nvSpPr>
          <p:cNvPr id="153" name="Rectangle 152"/>
          <p:cNvSpPr/>
          <p:nvPr/>
        </p:nvSpPr>
        <p:spPr>
          <a:xfrm>
            <a:off x="5849393" y="6735880"/>
            <a:ext cx="1041391" cy="3721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Academic </a:t>
            </a:r>
            <a:r>
              <a:rPr lang="en-US" sz="800" dirty="0" smtClean="0"/>
              <a:t>Support</a:t>
            </a:r>
          </a:p>
          <a:p>
            <a:pPr algn="ctr"/>
            <a:r>
              <a:rPr lang="en-US" sz="800" dirty="0" smtClean="0"/>
              <a:t>4:00- </a:t>
            </a:r>
            <a:r>
              <a:rPr lang="en-US" sz="800" dirty="0"/>
              <a:t>5:45pm 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7293617" y="6943135"/>
            <a:ext cx="1054186" cy="301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No Uniform $1.00</a:t>
            </a:r>
          </a:p>
          <a:p>
            <a:pPr algn="ctr"/>
            <a:r>
              <a:rPr lang="en-US" sz="800" dirty="0" smtClean="0"/>
              <a:t>Snack Sale </a:t>
            </a:r>
            <a:endParaRPr lang="en-US" sz="800" dirty="0"/>
          </a:p>
        </p:txBody>
      </p:sp>
      <p:sp>
        <p:nvSpPr>
          <p:cNvPr id="155" name="Rectangle 154"/>
          <p:cNvSpPr/>
          <p:nvPr/>
        </p:nvSpPr>
        <p:spPr>
          <a:xfrm>
            <a:off x="5918619" y="4930623"/>
            <a:ext cx="1113910" cy="343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Academic Support 4:00- 5:45pm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2890612" y="4211052"/>
            <a:ext cx="899974" cy="4690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Academic Support </a:t>
            </a:r>
          </a:p>
          <a:p>
            <a:pPr algn="ctr"/>
            <a:r>
              <a:rPr lang="en-US" sz="800" dirty="0" smtClean="0"/>
              <a:t>4:00 5:45pm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7" name="Rectangle 156"/>
          <p:cNvSpPr/>
          <p:nvPr/>
        </p:nvSpPr>
        <p:spPr>
          <a:xfrm>
            <a:off x="4292366" y="4625323"/>
            <a:ext cx="1417723" cy="6485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Literacy Family Movie Night 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6:00-8:00 PM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Southeast Branch Library 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5909124" y="3289067"/>
            <a:ext cx="1017462" cy="3246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Academic Support 4:00 – 5:45pm  </a:t>
            </a:r>
            <a:endParaRPr lang="en-US" sz="700" dirty="0"/>
          </a:p>
        </p:txBody>
      </p:sp>
      <p:sp>
        <p:nvSpPr>
          <p:cNvPr id="159" name="Rectangle 158"/>
          <p:cNvSpPr/>
          <p:nvPr/>
        </p:nvSpPr>
        <p:spPr>
          <a:xfrm>
            <a:off x="2903867" y="3140788"/>
            <a:ext cx="941295" cy="3246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Academic Support </a:t>
            </a:r>
          </a:p>
          <a:p>
            <a:pPr algn="ctr"/>
            <a:r>
              <a:rPr lang="en-US" sz="800" dirty="0" smtClean="0"/>
              <a:t>4:00 – 5:45pm </a:t>
            </a:r>
            <a:endParaRPr lang="en-US" sz="800" dirty="0"/>
          </a:p>
        </p:txBody>
      </p:sp>
      <p:sp>
        <p:nvSpPr>
          <p:cNvPr id="160" name="Rectangle 159"/>
          <p:cNvSpPr/>
          <p:nvPr/>
        </p:nvSpPr>
        <p:spPr>
          <a:xfrm>
            <a:off x="1474337" y="3677560"/>
            <a:ext cx="6993388" cy="3167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Fall Celebration Week</a:t>
            </a:r>
          </a:p>
          <a:p>
            <a:pPr algn="ctr"/>
            <a:r>
              <a:rPr lang="en-US" sz="1200" dirty="0" smtClean="0"/>
              <a:t>Food Drive Collection  </a:t>
            </a:r>
            <a:endParaRPr lang="en-US" sz="1200" dirty="0"/>
          </a:p>
        </p:txBody>
      </p:sp>
      <p:sp>
        <p:nvSpPr>
          <p:cNvPr id="161" name="Rectangle 160"/>
          <p:cNvSpPr/>
          <p:nvPr/>
        </p:nvSpPr>
        <p:spPr>
          <a:xfrm>
            <a:off x="7340036" y="4863621"/>
            <a:ext cx="1054186" cy="3016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No Uniform $1.00</a:t>
            </a:r>
          </a:p>
          <a:p>
            <a:pPr algn="ctr"/>
            <a:r>
              <a:rPr lang="en-US" sz="800" dirty="0" smtClean="0"/>
              <a:t>Snack Sale </a:t>
            </a:r>
            <a:endParaRPr lang="en-US" sz="800" dirty="0"/>
          </a:p>
        </p:txBody>
      </p:sp>
      <p:sp>
        <p:nvSpPr>
          <p:cNvPr id="162" name="TextBox 26">
            <a:extLst>
              <a:ext uri="{FF2B5EF4-FFF2-40B4-BE49-F238E27FC236}">
                <a16:creationId xmlns:a16="http://schemas.microsoft.com/office/drawing/2014/main" id="{30044E04-D9F5-4E35-993F-7265A1447C1A}"/>
              </a:ext>
            </a:extLst>
          </p:cNvPr>
          <p:cNvSpPr txBox="1"/>
          <p:nvPr/>
        </p:nvSpPr>
        <p:spPr>
          <a:xfrm>
            <a:off x="4731700" y="4160482"/>
            <a:ext cx="720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i="1" dirty="0" smtClean="0">
                <a:solidFill>
                  <a:srgbClr val="0070C0"/>
                </a:solidFill>
              </a:rPr>
              <a:t>Early Dismissal </a:t>
            </a:r>
          </a:p>
          <a:p>
            <a:pPr algn="ctr"/>
            <a:r>
              <a:rPr lang="en-US" sz="700" i="1" dirty="0" smtClean="0">
                <a:solidFill>
                  <a:srgbClr val="0070C0"/>
                </a:solidFill>
              </a:rPr>
              <a:t>School T- Shirt with uniform bottom</a:t>
            </a:r>
            <a:endParaRPr lang="en-US" sz="7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Image result for happy thanksgiving clip art"/>
          <p:cNvPicPr>
            <a:picLocks noChangeAspect="1" noChangeArrowheads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089" y="5283234"/>
            <a:ext cx="1125185" cy="54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43883" y="3465455"/>
            <a:ext cx="11996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Snack Sale </a:t>
            </a:r>
            <a:endParaRPr lang="en-US" sz="11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199923" y="4178484"/>
            <a:ext cx="6153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Snack Sale </a:t>
            </a:r>
            <a:endParaRPr lang="en-US" sz="11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359935" y="7200075"/>
            <a:ext cx="11996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Snack Sale 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639929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11027</TotalTime>
  <Words>296</Words>
  <Application>Microsoft Office PowerPoint</Application>
  <PresentationFormat>Custom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AbcTeacher</vt:lpstr>
      <vt:lpstr>AGLikeABoss</vt:lpstr>
      <vt:lpstr>Alexis Marie</vt:lpstr>
      <vt:lpstr>Arial</vt:lpstr>
      <vt:lpstr>Arial Narrow</vt:lpstr>
      <vt:lpstr>Calibri</vt:lpstr>
      <vt:lpstr>Calibri Light</vt:lpstr>
      <vt:lpstr>Century Gothic</vt:lpstr>
      <vt:lpstr>Cooper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Williams</dc:creator>
  <cp:lastModifiedBy>Alice Tomlinson</cp:lastModifiedBy>
  <cp:revision>130</cp:revision>
  <cp:lastPrinted>2018-06-05T14:07:32Z</cp:lastPrinted>
  <dcterms:created xsi:type="dcterms:W3CDTF">2017-08-29T15:40:37Z</dcterms:created>
  <dcterms:modified xsi:type="dcterms:W3CDTF">2018-10-30T20:15:34Z</dcterms:modified>
</cp:coreProperties>
</file>